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E77052-8850-4A6E-9CA1-2DD6BCCC8A1C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309B77-6F8A-444E-BA10-CE739D9CE3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3;&#1072;&#1090;&#1072;&#1089;&#1103;\Desktop\&#1073;&#1078;&#1095;\Prezentaciya_-_muzyka_dlya_prezentacij_Head_Trip_(get-tune.net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920880" cy="1470025"/>
          </a:xfrm>
        </p:spPr>
        <p:txBody>
          <a:bodyPr>
            <a:noAutofit/>
          </a:bodyPr>
          <a:lstStyle/>
          <a:p>
            <a:pPr algn="ctr"/>
            <a:r>
              <a:rPr lang="ru-RU" b="1" u="sng" dirty="0" smtClean="0"/>
              <a:t>ТЕМА:</a:t>
            </a:r>
            <a:r>
              <a:rPr lang="ru-RU" b="1" dirty="0" smtClean="0"/>
              <a:t> «Морфологические изменения организмов»</a:t>
            </a:r>
            <a:endParaRPr lang="ru-RU" dirty="0"/>
          </a:p>
        </p:txBody>
      </p:sp>
      <p:pic>
        <p:nvPicPr>
          <p:cNvPr id="3" name="Prezentaciya_-_muzyka_dlya_prezentacij_Head_Trip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5733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18096"/>
          </a:xfrm>
        </p:spPr>
        <p:txBody>
          <a:bodyPr>
            <a:normAutofit fontScale="92500" lnSpcReduction="10000"/>
          </a:bodyPr>
          <a:lstStyle/>
          <a:p>
            <a:pPr marL="0" indent="365125">
              <a:buNone/>
            </a:pPr>
            <a:r>
              <a:rPr lang="ru-RU" dirty="0" smtClean="0"/>
              <a:t>Существует проблема оценки морфологических изменений у растений. При определении морфологических изменений нужно уметь отличать симптомы повреждений, вызванных естественными факторами и </a:t>
            </a:r>
            <a:r>
              <a:rPr lang="ru-RU" dirty="0" err="1" smtClean="0"/>
              <a:t>антропическими</a:t>
            </a:r>
            <a:r>
              <a:rPr lang="ru-RU" dirty="0" smtClean="0"/>
              <a:t>. </a:t>
            </a:r>
          </a:p>
          <a:p>
            <a:pPr marL="0" indent="365125">
              <a:buNone/>
            </a:pPr>
            <a:r>
              <a:rPr lang="ru-RU" dirty="0" smtClean="0"/>
              <a:t>Важно уметь правильно оценивать воздействие климата, почвы, стадии развития и времени года, присутствие вредителей, а также явление констелляции экологических факторов. </a:t>
            </a:r>
          </a:p>
          <a:p>
            <a:pPr marL="0" indent="365125">
              <a:buNone/>
            </a:pPr>
            <a:r>
              <a:rPr lang="ru-RU" dirty="0" smtClean="0"/>
              <a:t>Кроме того, внутренние факторы также затрудняют оценку изменений у растений.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3990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Наблюдается различная чувствительность: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3600400"/>
          </a:xfrm>
        </p:spPr>
        <p:txBody>
          <a:bodyPr>
            <a:normAutofit/>
          </a:bodyPr>
          <a:lstStyle/>
          <a:p>
            <a:r>
              <a:rPr lang="ru-RU" dirty="0" smtClean="0"/>
              <a:t>на различных возрастных стадиях;</a:t>
            </a:r>
            <a:endParaRPr lang="ru-RU" i="1" dirty="0" smtClean="0"/>
          </a:p>
          <a:p>
            <a:r>
              <a:rPr lang="ru-RU" dirty="0" smtClean="0"/>
              <a:t>у органов различного возраста;</a:t>
            </a:r>
            <a:endParaRPr lang="ru-RU" i="1" dirty="0" smtClean="0"/>
          </a:p>
          <a:p>
            <a:r>
              <a:rPr lang="ru-RU" dirty="0" smtClean="0"/>
              <a:t>в различное время дня и года;</a:t>
            </a:r>
            <a:endParaRPr lang="ru-RU" i="1" dirty="0" smtClean="0"/>
          </a:p>
          <a:p>
            <a:r>
              <a:rPr lang="ru-RU" dirty="0" smtClean="0"/>
              <a:t>у различных особей генетически неоднородных популяций;</a:t>
            </a:r>
            <a:endParaRPr lang="ru-RU" i="1" dirty="0" smtClean="0"/>
          </a:p>
          <a:p>
            <a:r>
              <a:rPr lang="ru-RU" dirty="0" smtClean="0"/>
              <a:t>при различной предрасположенности.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14040"/>
          </a:xfrm>
        </p:spPr>
        <p:txBody>
          <a:bodyPr/>
          <a:lstStyle/>
          <a:p>
            <a:pPr marL="0" indent="365125">
              <a:buNone/>
            </a:pPr>
            <a:r>
              <a:rPr lang="ru-RU" dirty="0" smtClean="0"/>
              <a:t>У животных при действии стрессоров реакция на морфологическом уровне проявляется в разнообразных формах. </a:t>
            </a:r>
          </a:p>
          <a:p>
            <a:pPr marL="0" indent="365125">
              <a:buNone/>
            </a:pPr>
            <a:r>
              <a:rPr lang="ru-RU" dirty="0" smtClean="0"/>
              <a:t>Наиболее известной является так называемый </a:t>
            </a:r>
            <a:r>
              <a:rPr lang="ru-RU" b="1" i="1" dirty="0" smtClean="0"/>
              <a:t>«индустриальный </a:t>
            </a:r>
            <a:r>
              <a:rPr lang="ru-RU" b="1" i="1" dirty="0" err="1" smtClean="0"/>
              <a:t>меланизм</a:t>
            </a:r>
            <a:r>
              <a:rPr lang="ru-RU" b="1" i="1" dirty="0" smtClean="0"/>
              <a:t>»</a:t>
            </a:r>
            <a:r>
              <a:rPr lang="ru-RU" i="1" dirty="0" smtClean="0"/>
              <a:t>.</a:t>
            </a:r>
            <a:r>
              <a:rPr lang="ru-RU" b="1" i="1" dirty="0" smtClean="0"/>
              <a:t> </a:t>
            </a:r>
            <a:r>
              <a:rPr lang="ru-RU" dirty="0" smtClean="0"/>
              <a:t>Это явление потемнения окраски покровов у первоначально светлых форм.</a:t>
            </a:r>
            <a:endParaRPr lang="ru-RU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120680"/>
          </a:xfrm>
        </p:spPr>
        <p:txBody>
          <a:bodyPr>
            <a:normAutofit lnSpcReduction="10000"/>
          </a:bodyPr>
          <a:lstStyle/>
          <a:p>
            <a:pPr marL="0" indent="365125">
              <a:buNone/>
            </a:pPr>
            <a:r>
              <a:rPr lang="ru-RU" dirty="0" smtClean="0"/>
              <a:t>Чрезвычайно удобны для </a:t>
            </a:r>
            <a:r>
              <a:rPr lang="ru-RU" dirty="0" err="1" smtClean="0"/>
              <a:t>биоиндикации</a:t>
            </a:r>
            <a:r>
              <a:rPr lang="ru-RU" dirty="0" smtClean="0"/>
              <a:t> биологические ритмы живых организмов. </a:t>
            </a:r>
            <a:r>
              <a:rPr lang="ru-RU" b="1" i="1" dirty="0" smtClean="0"/>
              <a:t>Биоритмы</a:t>
            </a:r>
            <a:r>
              <a:rPr lang="ru-RU" dirty="0" smtClean="0"/>
              <a:t> – это эндогенно-обусловленные, упорядоченные реакции организмов на периодически изменяющиеся экологические факторы. </a:t>
            </a:r>
          </a:p>
          <a:p>
            <a:pPr marL="0" indent="365125">
              <a:buNone/>
            </a:pPr>
            <a:r>
              <a:rPr lang="ru-RU" dirty="0" smtClean="0"/>
              <a:t>В результате смены интенсивности и продолжительности действия факторов возникает определенная последовательность смены внешних условий. Эти изменения адаптируются организмами благодаря генетически закрепленным автономным ритмам.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474080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ru-RU" dirty="0" smtClean="0"/>
              <a:t>Они обеспечивают организму стабильность внутренней организации и гармоничность во взаимоотношениях со средой. </a:t>
            </a:r>
          </a:p>
          <a:p>
            <a:pPr marL="0" indent="365125">
              <a:buNone/>
            </a:pPr>
            <a:r>
              <a:rPr lang="ru-RU" dirty="0" smtClean="0"/>
              <a:t>Стрессоры различного происхождения вызывают в организме отклонения от естественных ритмов. Это проявляется в изменении активности поведения, физиологических и биохимических процессов, и может быть использовано для неспецифической </a:t>
            </a:r>
            <a:r>
              <a:rPr lang="ru-RU" dirty="0" err="1" smtClean="0"/>
              <a:t>биоиндикации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474080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ru-RU" dirty="0" smtClean="0"/>
              <a:t>Изменения биоритмов растений еще не используются для </a:t>
            </a:r>
            <a:r>
              <a:rPr lang="ru-RU" dirty="0" err="1" smtClean="0"/>
              <a:t>биоиндикации</a:t>
            </a:r>
            <a:r>
              <a:rPr lang="ru-RU" dirty="0" smtClean="0"/>
              <a:t>, хотя имеется уже достаточное количество фактов, свидетельствующих о вмешательстве </a:t>
            </a:r>
            <a:r>
              <a:rPr lang="ru-RU" dirty="0" err="1" smtClean="0"/>
              <a:t>антропических</a:t>
            </a:r>
            <a:r>
              <a:rPr lang="ru-RU" dirty="0" smtClean="0"/>
              <a:t> стрессоров в суточные и сезонные ритмы у этих организмов. </a:t>
            </a:r>
          </a:p>
          <a:p>
            <a:pPr marL="0" indent="365125">
              <a:buNone/>
            </a:pPr>
            <a:r>
              <a:rPr lang="ru-RU" dirty="0" smtClean="0"/>
              <a:t>Среди наиболее частых проявлений отмечают нарушение ритма работы устьиц, ритма побегообразования, повторное цветение.</a:t>
            </a: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77500" lnSpcReduction="20000"/>
          </a:bodyPr>
          <a:lstStyle/>
          <a:p>
            <a:pPr marL="0" indent="274638">
              <a:buNone/>
            </a:pPr>
            <a:r>
              <a:rPr lang="ru-RU" dirty="0" smtClean="0"/>
              <a:t>Наиболее удобны для </a:t>
            </a:r>
            <a:r>
              <a:rPr lang="ru-RU" dirty="0" err="1" smtClean="0"/>
              <a:t>биоиндикации</a:t>
            </a:r>
            <a:r>
              <a:rPr lang="ru-RU" dirty="0" smtClean="0"/>
              <a:t> изменения внешней морфологии, возникающие как спонтанная изменчивость развития. Ее можно оценить по флуктуирующей асимметрии, которой охвачены практически все билатеральные структуры у самых разных видов живых организмов. </a:t>
            </a:r>
          </a:p>
          <a:p>
            <a:pPr marL="0" indent="274638">
              <a:buNone/>
            </a:pPr>
            <a:r>
              <a:rPr lang="ru-RU" b="1" i="1" dirty="0" smtClean="0"/>
              <a:t>Флуктуирующая асимметрия (ФА)</a:t>
            </a:r>
            <a:r>
              <a:rPr lang="ru-RU" dirty="0" smtClean="0"/>
              <a:t> представляет собой небольшие ненаправленные отклонения биообъектов от билатеральной симметрии. При этом различия между сторонами не являются строго генетически детерминированными и, следовательно, зависят, в основном, от внешних условий. </a:t>
            </a:r>
          </a:p>
          <a:p>
            <a:pPr marL="0" indent="274638">
              <a:buNone/>
            </a:pPr>
            <a:r>
              <a:rPr lang="ru-RU" dirty="0" smtClean="0"/>
              <a:t>Уровень морфогенетических отклонений от нормы оказывается минимальным лишь при оптимальных условиях среды и </a:t>
            </a:r>
            <a:r>
              <a:rPr lang="ru-RU" dirty="0" err="1" smtClean="0"/>
              <a:t>неспецифически</a:t>
            </a:r>
            <a:r>
              <a:rPr lang="ru-RU" dirty="0" smtClean="0"/>
              <a:t> возрастает при любых стрессовых воздействиях. Поэтому стабильность развития, оцениваемая по уровню ФА, является чувствительным индикатором состояния природных популяций и представляет интерес для биоиндикационных исследований.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239000" cy="1362075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Конец.</a:t>
            </a:r>
            <a:endParaRPr lang="ru-RU" sz="8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690104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ru-RU" dirty="0" smtClean="0"/>
              <a:t>Морфологические реакции организмов на действие факторов среды – очень удобные для </a:t>
            </a:r>
            <a:r>
              <a:rPr lang="ru-RU" dirty="0" err="1" smtClean="0"/>
              <a:t>биоиндикации</a:t>
            </a:r>
            <a:r>
              <a:rPr lang="ru-RU" dirty="0" smtClean="0"/>
              <a:t> параметры состояния. На изменение окраски, формы тела, расположения органов, размера организма под </a:t>
            </a:r>
            <a:r>
              <a:rPr lang="ru-RU" dirty="0" err="1" smtClean="0"/>
              <a:t>антропическим</a:t>
            </a:r>
            <a:r>
              <a:rPr lang="ru-RU" dirty="0" smtClean="0"/>
              <a:t> воздействием человек обратил внимание уже давно. </a:t>
            </a:r>
            <a:endParaRPr lang="ru-RU" i="1" dirty="0" smtClean="0"/>
          </a:p>
          <a:p>
            <a:pPr marL="0" indent="365125">
              <a:buNone/>
            </a:pPr>
            <a:r>
              <a:rPr lang="ru-RU" dirty="0" smtClean="0"/>
              <a:t>Все морфологические изменения делят на </a:t>
            </a:r>
            <a:r>
              <a:rPr lang="ru-RU" b="1" i="1" dirty="0" smtClean="0"/>
              <a:t>микро-</a:t>
            </a:r>
            <a:r>
              <a:rPr lang="ru-RU" dirty="0" smtClean="0"/>
              <a:t> и </a:t>
            </a:r>
            <a:r>
              <a:rPr lang="ru-RU" b="1" i="1" dirty="0" smtClean="0"/>
              <a:t>макроскопические</a:t>
            </a:r>
            <a:r>
              <a:rPr lang="ru-RU" dirty="0" smtClean="0"/>
              <a:t>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604448" cy="1362075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/>
              <a:t>Макроскопические изменения</a:t>
            </a:r>
            <a:endParaRPr lang="ru-RU" sz="4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355976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ru-RU" b="1" dirty="0" smtClean="0"/>
              <a:t>1. </a:t>
            </a:r>
            <a:r>
              <a:rPr lang="ru-RU" dirty="0" smtClean="0"/>
              <a:t>Изменение окраски.</a:t>
            </a:r>
            <a:endParaRPr lang="ru-RU" i="1" dirty="0" smtClean="0"/>
          </a:p>
          <a:p>
            <a:pPr marL="0" indent="365125">
              <a:buNone/>
            </a:pPr>
            <a:r>
              <a:rPr lang="ru-RU" b="1" i="1" dirty="0" smtClean="0"/>
              <a:t>Некрозы</a:t>
            </a:r>
            <a:r>
              <a:rPr lang="ru-RU" i="1" dirty="0" smtClean="0"/>
              <a:t> </a:t>
            </a:r>
            <a:r>
              <a:rPr lang="ru-RU" dirty="0" smtClean="0"/>
              <a:t>– отмирание ограниченных участков ткани (рис. 2). При развитии некрозов сначала наблюдаются изменения в окраске. </a:t>
            </a:r>
          </a:p>
          <a:p>
            <a:pPr marL="0" indent="365125">
              <a:buNone/>
            </a:pPr>
            <a:r>
              <a:rPr lang="ru-RU" dirty="0" smtClean="0"/>
              <a:t>После гибели клеток пораженные участки высыхают и приобретают бурую или беловатую окраску.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Различают: 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5013176"/>
          </a:xfrm>
        </p:spPr>
        <p:txBody>
          <a:bodyPr>
            <a:normAutofit/>
          </a:bodyPr>
          <a:lstStyle/>
          <a:p>
            <a:r>
              <a:rPr lang="ru-RU" dirty="0" smtClean="0"/>
              <a:t>точечные и пятнистые;</a:t>
            </a:r>
          </a:p>
          <a:p>
            <a:r>
              <a:rPr lang="ru-RU" b="1" i="1" dirty="0" err="1" smtClean="0"/>
              <a:t>межжилковые</a:t>
            </a:r>
            <a:r>
              <a:rPr lang="ru-RU" dirty="0" smtClean="0"/>
              <a:t> – отмирание тканей листовой пластинки между боковыми жилками первого порядка;</a:t>
            </a:r>
            <a:endParaRPr lang="ru-RU" i="1" dirty="0" smtClean="0"/>
          </a:p>
          <a:p>
            <a:r>
              <a:rPr lang="ru-RU" dirty="0" smtClean="0"/>
              <a:t>краевые;</a:t>
            </a:r>
            <a:endParaRPr lang="ru-RU" i="1" dirty="0" smtClean="0"/>
          </a:p>
          <a:p>
            <a:r>
              <a:rPr lang="ru-RU" dirty="0" smtClean="0"/>
              <a:t>верхушечные;</a:t>
            </a:r>
            <a:endParaRPr lang="ru-RU" i="1" dirty="0" smtClean="0"/>
          </a:p>
          <a:p>
            <a:r>
              <a:rPr lang="ru-RU" dirty="0" smtClean="0"/>
              <a:t>некрозы околоплодника.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820472" cy="1399032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/>
              <a:t>Рис. 2 </a:t>
            </a:r>
            <a:r>
              <a:rPr lang="ru-RU" b="1" dirty="0" smtClean="0"/>
              <a:t> Типы некрозов листьев у высших растений</a:t>
            </a:r>
            <a:endParaRPr lang="ru-RU" b="1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bright="-6000" contrast="48000"/>
            <a:grayscl/>
          </a:blip>
          <a:srcRect l="6760" r="69673" b="65681"/>
          <a:stretch>
            <a:fillRect/>
          </a:stretch>
        </p:blipFill>
        <p:spPr bwMode="auto">
          <a:xfrm>
            <a:off x="467544" y="1916832"/>
            <a:ext cx="1152128" cy="1368152"/>
          </a:xfrm>
          <a:prstGeom prst="rect">
            <a:avLst/>
          </a:prstGeom>
          <a:noFill/>
        </p:spPr>
      </p:pic>
      <p:pic>
        <p:nvPicPr>
          <p:cNvPr id="6" name="Рисунок 5"/>
          <p:cNvPicPr/>
          <p:nvPr/>
        </p:nvPicPr>
        <p:blipFill>
          <a:blip r:embed="rId2" cstate="print">
            <a:lum bright="-6000" contrast="48000"/>
            <a:grayscl/>
          </a:blip>
          <a:srcRect l="31668" r="50439" b="64543"/>
          <a:stretch>
            <a:fillRect/>
          </a:stretch>
        </p:blipFill>
        <p:spPr bwMode="auto">
          <a:xfrm>
            <a:off x="2699792" y="1916832"/>
            <a:ext cx="1080120" cy="1368152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2" cstate="print">
            <a:lum bright="-6000" contrast="48000"/>
            <a:grayscl/>
          </a:blip>
          <a:srcRect l="52914" r="26286" b="63974"/>
          <a:stretch>
            <a:fillRect/>
          </a:stretch>
        </p:blipFill>
        <p:spPr bwMode="auto">
          <a:xfrm>
            <a:off x="4932040" y="1916832"/>
            <a:ext cx="1080120" cy="1368152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2" cstate="print">
            <a:lum bright="-6000" contrast="48000"/>
            <a:grayscl/>
          </a:blip>
          <a:srcRect l="75055" r="1909" b="65112"/>
          <a:stretch>
            <a:fillRect/>
          </a:stretch>
        </p:blipFill>
        <p:spPr bwMode="auto">
          <a:xfrm>
            <a:off x="7308304" y="1916832"/>
            <a:ext cx="1152128" cy="1368152"/>
          </a:xfrm>
          <a:prstGeom prst="rect">
            <a:avLst/>
          </a:prstGeom>
          <a:noFill/>
        </p:spPr>
      </p:pic>
      <p:pic>
        <p:nvPicPr>
          <p:cNvPr id="9" name="Рисунок 8"/>
          <p:cNvPicPr/>
          <p:nvPr/>
        </p:nvPicPr>
        <p:blipFill>
          <a:blip r:embed="rId2" cstate="print">
            <a:lum bright="-6000" contrast="48000"/>
            <a:grayscl/>
          </a:blip>
          <a:srcRect l="7515" t="44283" r="69003" b="22917"/>
          <a:stretch>
            <a:fillRect/>
          </a:stretch>
        </p:blipFill>
        <p:spPr bwMode="auto">
          <a:xfrm>
            <a:off x="467544" y="4077072"/>
            <a:ext cx="1152128" cy="1296144"/>
          </a:xfrm>
          <a:prstGeom prst="rect">
            <a:avLst/>
          </a:prstGeom>
          <a:noFill/>
        </p:spPr>
      </p:pic>
      <p:pic>
        <p:nvPicPr>
          <p:cNvPr id="10" name="Рисунок 9"/>
          <p:cNvPicPr/>
          <p:nvPr/>
        </p:nvPicPr>
        <p:blipFill>
          <a:blip r:embed="rId2" cstate="print">
            <a:lum bright="-6000" contrast="48000"/>
            <a:grayscl/>
          </a:blip>
          <a:srcRect l="29208" t="45137" r="47621" b="19975"/>
          <a:stretch>
            <a:fillRect/>
          </a:stretch>
        </p:blipFill>
        <p:spPr bwMode="auto">
          <a:xfrm>
            <a:off x="2771800" y="4149080"/>
            <a:ext cx="1080120" cy="1296144"/>
          </a:xfrm>
          <a:prstGeom prst="rect">
            <a:avLst/>
          </a:prstGeom>
          <a:noFill/>
        </p:spPr>
      </p:pic>
      <p:pic>
        <p:nvPicPr>
          <p:cNvPr id="11" name="Рисунок 10"/>
          <p:cNvPicPr/>
          <p:nvPr/>
        </p:nvPicPr>
        <p:blipFill>
          <a:blip r:embed="rId2" cstate="print">
            <a:lum bright="-6000" contrast="48000"/>
            <a:grayscl/>
          </a:blip>
          <a:srcRect l="51796" t="43713" r="22037" b="19843"/>
          <a:stretch>
            <a:fillRect/>
          </a:stretch>
        </p:blipFill>
        <p:spPr bwMode="auto">
          <a:xfrm>
            <a:off x="5076056" y="4149080"/>
            <a:ext cx="1152128" cy="1296144"/>
          </a:xfrm>
          <a:prstGeom prst="rect">
            <a:avLst/>
          </a:prstGeom>
          <a:noFill/>
        </p:spPr>
      </p:pic>
      <p:pic>
        <p:nvPicPr>
          <p:cNvPr id="12" name="Рисунок 11"/>
          <p:cNvPicPr/>
          <p:nvPr/>
        </p:nvPicPr>
        <p:blipFill>
          <a:blip r:embed="rId2" cstate="print">
            <a:lum bright="-6000" contrast="48000"/>
            <a:grayscl/>
          </a:blip>
          <a:srcRect l="76398" t="43713" r="790" b="19557"/>
          <a:stretch>
            <a:fillRect/>
          </a:stretch>
        </p:blipFill>
        <p:spPr bwMode="auto">
          <a:xfrm>
            <a:off x="7308304" y="4149080"/>
            <a:ext cx="1080120" cy="129614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9512" y="335699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 точечные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67744" y="335699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2. пятнистые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3356992"/>
            <a:ext cx="2343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3. </a:t>
            </a:r>
            <a:r>
              <a:rPr lang="ru-RU" sz="2000" b="1" dirty="0" err="1" smtClean="0"/>
              <a:t>межжилковые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3356992"/>
            <a:ext cx="161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 краевые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517232"/>
            <a:ext cx="2276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5. тип «рыбьего </a:t>
            </a:r>
          </a:p>
          <a:p>
            <a:pPr algn="ctr"/>
            <a:r>
              <a:rPr lang="ru-RU" sz="2000" b="1" dirty="0" smtClean="0"/>
              <a:t>скелета»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6" y="5517232"/>
            <a:ext cx="2289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6. верхушечные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5517232"/>
            <a:ext cx="2289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7. верхушечные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5517232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8. линейные</a:t>
            </a:r>
            <a:endParaRPr lang="ru-RU" sz="2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050144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ru-RU" b="1" dirty="0" smtClean="0"/>
              <a:t>2.</a:t>
            </a:r>
            <a:r>
              <a:rPr lang="ru-RU" dirty="0" smtClean="0"/>
              <a:t> Преждевременное увядание 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3.</a:t>
            </a:r>
            <a:r>
              <a:rPr lang="ru-RU" dirty="0" smtClean="0"/>
              <a:t> Дефолиация;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4.</a:t>
            </a:r>
            <a:r>
              <a:rPr lang="ru-RU" dirty="0" smtClean="0"/>
              <a:t> Изменение размеров органов по большей части неспецифичны;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5.</a:t>
            </a:r>
            <a:r>
              <a:rPr lang="ru-RU" dirty="0" smtClean="0"/>
              <a:t> Изменение формы, количества и положения органов; 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6.</a:t>
            </a:r>
            <a:r>
              <a:rPr lang="ru-RU" dirty="0" smtClean="0"/>
              <a:t> Изменение направления формы роста и ветвления;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7.</a:t>
            </a:r>
            <a:r>
              <a:rPr lang="ru-RU" dirty="0" smtClean="0"/>
              <a:t> Изменения прироста неспецифичны, но часто используются. Изменения плодовитости.</a:t>
            </a:r>
            <a:endParaRPr lang="ru-RU" i="1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2896"/>
            <a:ext cx="8640960" cy="1362075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Микроскопические изменения</a:t>
            </a:r>
            <a:endParaRPr lang="ru-RU" sz="4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328592"/>
          </a:xfrm>
        </p:spPr>
        <p:txBody>
          <a:bodyPr>
            <a:normAutofit/>
          </a:bodyPr>
          <a:lstStyle/>
          <a:p>
            <a:pPr marL="0" indent="365125">
              <a:buNone/>
            </a:pPr>
            <a:r>
              <a:rPr lang="ru-RU" b="1" dirty="0" smtClean="0"/>
              <a:t>1. </a:t>
            </a:r>
            <a:r>
              <a:rPr lang="ru-RU" dirty="0" smtClean="0"/>
              <a:t>Изменение размеров клетки;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2. </a:t>
            </a:r>
            <a:r>
              <a:rPr lang="ru-RU" dirty="0" smtClean="0"/>
              <a:t>Изменения субклеточных структур;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3. </a:t>
            </a:r>
            <a:r>
              <a:rPr lang="ru-RU" dirty="0" smtClean="0"/>
              <a:t>Плазмолиз – отслаивание плазмы от клеточной стенки как следствие действия кислоты и SO</a:t>
            </a:r>
            <a:r>
              <a:rPr lang="ru-RU" baseline="-25000" dirty="0" smtClean="0"/>
              <a:t>2</a:t>
            </a:r>
            <a:r>
              <a:rPr lang="ru-RU" dirty="0" smtClean="0"/>
              <a:t>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4. </a:t>
            </a:r>
            <a:r>
              <a:rPr lang="ru-RU" dirty="0" smtClean="0"/>
              <a:t>Изменение степени ксероморфизма листьев – увеличение числа устьиц, толщины кутикулы, густоты </a:t>
            </a:r>
            <a:r>
              <a:rPr lang="ru-RU" dirty="0" err="1" smtClean="0"/>
              <a:t>опушения</a:t>
            </a:r>
            <a:r>
              <a:rPr lang="ru-RU" dirty="0" smtClean="0"/>
              <a:t>, толщины листа и степени </a:t>
            </a:r>
            <a:r>
              <a:rPr lang="ru-RU" dirty="0" err="1" smtClean="0"/>
              <a:t>суккулентности</a:t>
            </a:r>
            <a:r>
              <a:rPr lang="ru-RU" dirty="0" smtClean="0"/>
              <a:t>;</a:t>
            </a:r>
            <a:endParaRPr lang="ru-RU" i="1" dirty="0" smtClean="0"/>
          </a:p>
          <a:p>
            <a:pPr marL="0" indent="365125">
              <a:buNone/>
            </a:pPr>
            <a:r>
              <a:rPr lang="ru-RU" b="1" dirty="0" smtClean="0"/>
              <a:t>5. </a:t>
            </a:r>
            <a:r>
              <a:rPr lang="ru-RU" dirty="0" smtClean="0"/>
              <a:t>Изменение структуры древесины.</a:t>
            </a:r>
            <a:endParaRPr lang="ru-RU" i="1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211AFB-BBE2-4302-938C-4C8F64CBB973}"/>
</file>

<file path=customXml/itemProps2.xml><?xml version="1.0" encoding="utf-8"?>
<ds:datastoreItem xmlns:ds="http://schemas.openxmlformats.org/officeDocument/2006/customXml" ds:itemID="{468EB301-59C0-4584-B0C0-31C64F24A84F}"/>
</file>

<file path=customXml/itemProps3.xml><?xml version="1.0" encoding="utf-8"?>
<ds:datastoreItem xmlns:ds="http://schemas.openxmlformats.org/officeDocument/2006/customXml" ds:itemID="{95B73226-54F5-4AC5-9453-D98E5943BE8F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644</Words>
  <Application>Microsoft Office PowerPoint</Application>
  <PresentationFormat>Экран (4:3)</PresentationFormat>
  <Paragraphs>56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ТЕМА: «Морфологические изменения организмов»</vt:lpstr>
      <vt:lpstr>Слайд 2</vt:lpstr>
      <vt:lpstr>Макроскопические изменения</vt:lpstr>
      <vt:lpstr>Слайд 4</vt:lpstr>
      <vt:lpstr>Различают: </vt:lpstr>
      <vt:lpstr>Рис. 2  Типы некрозов листьев у высших растений</vt:lpstr>
      <vt:lpstr>Слайд 7</vt:lpstr>
      <vt:lpstr>Микроскопические изменения</vt:lpstr>
      <vt:lpstr>Слайд 9</vt:lpstr>
      <vt:lpstr>Слайд 10</vt:lpstr>
      <vt:lpstr>Наблюдается различная чувствительность:</vt:lpstr>
      <vt:lpstr>Слайд 12</vt:lpstr>
      <vt:lpstr>Слайд 13</vt:lpstr>
      <vt:lpstr>Слайд 14</vt:lpstr>
      <vt:lpstr>Слайд 15</vt:lpstr>
      <vt:lpstr>Слайд 16</vt:lpstr>
      <vt:lpstr>Конец.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Морфологические изменения организмов</dc:title>
  <dc:creator>Натася</dc:creator>
  <cp:lastModifiedBy>Натася</cp:lastModifiedBy>
  <cp:revision>40</cp:revision>
  <dcterms:created xsi:type="dcterms:W3CDTF">2014-11-18T19:22:00Z</dcterms:created>
  <dcterms:modified xsi:type="dcterms:W3CDTF">2014-11-19T11:09:16Z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